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7"/>
  </p:handoutMasterIdLst>
  <p:sldIdLst>
    <p:sldId id="375" r:id="rId2"/>
    <p:sldId id="527" r:id="rId3"/>
    <p:sldId id="528" r:id="rId4"/>
    <p:sldId id="529" r:id="rId5"/>
    <p:sldId id="530" r:id="rId6"/>
    <p:sldId id="531" r:id="rId7"/>
    <p:sldId id="532" r:id="rId8"/>
    <p:sldId id="533" r:id="rId9"/>
    <p:sldId id="534" r:id="rId10"/>
    <p:sldId id="535" r:id="rId11"/>
    <p:sldId id="536" r:id="rId12"/>
    <p:sldId id="537" r:id="rId13"/>
    <p:sldId id="538" r:id="rId14"/>
    <p:sldId id="539" r:id="rId15"/>
    <p:sldId id="38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F159F5-E089-4CEC-AC67-D0844431A341}" v="125" dt="2022-09-19T14:25:29.4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05" d="100"/>
          <a:sy n="105" d="100"/>
        </p:scale>
        <p:origin x="114" y="24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4/19/2023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4/19/2023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4/19/2023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4/19/2023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4/19/2023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4/19/2023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4/19/2023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r>
              <a:rPr lang="he-IL" sz="6000" dirty="0">
                <a:latin typeface="Arial" panose="020B0604020202020204" pitchFamily="34" charset="0"/>
                <a:cs typeface="Arial" panose="020B0604020202020204" pitchFamily="34" charset="0"/>
              </a:rPr>
              <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מפגש תכנון - </a:t>
            </a:r>
            <a:r>
              <a:rPr lang="en-US" sz="1200" b="1" dirty="0">
                <a:latin typeface="Arial" panose="020B0604020202020204" pitchFamily="34" charset="0"/>
                <a:cs typeface="Arial" panose="020B0604020202020204" pitchFamily="34" charset="0"/>
              </a:rPr>
              <a:t>Planning meeting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פגישה בת 8 שעות לכל היותר עבור ספרינט של חודש (4 שעות עבור ספרינט של שבועיים).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נקבעת תכולת העבודה מתוך צבר הדרישות, לספרינט הקרוב.</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התכולה נקבעת בעזרת חברי הצוות על פי פיתוחים אחרונים, זמינות, ביצועי הספרינט/ים הקודמ/ים וכד'.</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פירוק הצבר שנבחר למשימות, סיפורי משתמש על ידי הצוות.</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902478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ביצוע משימות הספרינט - </a:t>
            </a:r>
            <a:r>
              <a:rPr lang="en-US" sz="1200" b="1" dirty="0">
                <a:latin typeface="Arial" panose="020B0604020202020204" pitchFamily="34" charset="0"/>
                <a:cs typeface="Arial" panose="020B0604020202020204" pitchFamily="34" charset="0"/>
              </a:rPr>
              <a:t>Execution of Sprint Tasks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יישום בפועל - פיתוח/בדיקות של תכולת הספרינט</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מפתחים ובודקים עובדים בשיתוף</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בעיה שעולה מנוטרת ע"י הסקראם מאסטר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מתקיימת פגישה יומית</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3862619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פגישה יומית - </a:t>
            </a:r>
            <a:r>
              <a:rPr lang="en-US" sz="1200" b="1" dirty="0">
                <a:latin typeface="Arial" panose="020B0604020202020204" pitchFamily="34" charset="0"/>
                <a:cs typeface="Arial" panose="020B0604020202020204" pitchFamily="34" charset="0"/>
              </a:rPr>
              <a:t>Daily Standup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פגישה צוות בת 15 דקות המתבצעת בעמידה של חברי הצוות - בעלי עניין מחויבים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מתבצעת כל יום באותה שעה ואותו מקום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חבר צוות מסביר:</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מה הושלם מאז הפגישה הקודמת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מה יושלם היום (עד הפגישה הבאה)</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מה המכשולים העומדים בדרכו</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1651367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פגישת בקרה - </a:t>
            </a:r>
            <a:r>
              <a:rPr lang="en-US" sz="1200" b="1" dirty="0">
                <a:latin typeface="Arial" panose="020B0604020202020204" pitchFamily="34" charset="0"/>
                <a:cs typeface="Arial" panose="020B0604020202020204" pitchFamily="34" charset="0"/>
              </a:rPr>
              <a:t>Review Meeting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מתקיימת בסוף הספרינט</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בוחנים את המוצר שהתקבל בסיום הספרינט ,ומעדכנים את צבר המוצר בהתאם (הדרישות ברשימה)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קצובה בזמן של 4 שעות עבור ספרינט של חודש</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פגישה לא פורמלית במהלכה: </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בעל המוצר בוחן מה התבצע ומה לא</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צוות הסקראם מדבר על שש"ש (שימור ,שיפור ,שינוי)</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צוות הסקראם מדגים את העבודה ועונה על שאלות</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המשתתפים דנים על הצעדים הבאים</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53386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רטרוספקטיבה - </a:t>
            </a:r>
            <a:r>
              <a:rPr lang="en-US" sz="1200" b="1" dirty="0">
                <a:latin typeface="Arial" panose="020B0604020202020204" pitchFamily="34" charset="0"/>
                <a:cs typeface="Arial" panose="020B0604020202020204" pitchFamily="34" charset="0"/>
              </a:rPr>
              <a:t>Retrospective </a:t>
            </a:r>
            <a:endParaRPr lang="he-IL" sz="1200" b="1"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מתקיימת לאחר פגישת הסקירה, ולפני פגישת התכנון של הספרינט הבא</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קצובה בזמן של 3 שעות עבור ספרינט של חודש</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פגישת ניתוח רשמית - שש"ש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מטרת הפגישה: שיפור תהליכי עבודה, יחסי אנוש, כלים ותהליכים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הפגישה מונחית על יד הסקראם מאסטר הדואג לשיפור מתמיד של הצוות והתהליך</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פגישה זו חשובה מאד שכן היא מהווה הזדמנות של צוות הסקראם להתייעל לקראת הספרינט הבא</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קיימות מספר שיטות לקיום הפגישה - ייעול התהליך:</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התחל, עצור, המשך - שיטה פופולארית בעיקר עבור צוותים חדשים</a:t>
            </a:r>
          </a:p>
          <a:p>
            <a:pPr marL="628650" lvl="1"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צייר לי תמונה - טכניקה לא מילולית המאפשרת להביע רגשות ודעות</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2213370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xmlns=""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ניהול רזה (</a:t>
            </a:r>
            <a:r>
              <a:rPr lang="en-US" sz="1800" b="1" dirty="0">
                <a:solidFill>
                  <a:srgbClr val="92D050"/>
                </a:solidFill>
                <a:latin typeface="Arial" panose="020B0604020202020204" pitchFamily="34" charset="0"/>
                <a:cs typeface="Arial" panose="020B0604020202020204" pitchFamily="34" charset="0"/>
              </a:rPr>
              <a:t>Lean</a:t>
            </a:r>
            <a:r>
              <a:rPr lang="he-IL" sz="1800" b="1" dirty="0">
                <a:solidFill>
                  <a:srgbClr val="92D050"/>
                </a:solidFill>
                <a:latin typeface="Arial" panose="020B0604020202020204" pitchFamily="34" charset="0"/>
                <a:cs typeface="Arial" panose="020B0604020202020204" pitchFamily="34" charset="0"/>
              </a:rPr>
              <a:t>)</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ניהול רזה</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Lean</a:t>
            </a:r>
            <a:r>
              <a:rPr lang="he-IL" sz="1200" dirty="0">
                <a:latin typeface="Arial" panose="020B0604020202020204" pitchFamily="34" charset="0"/>
                <a:cs typeface="Arial" panose="020B0604020202020204" pitchFamily="34" charset="0"/>
              </a:rPr>
              <a:t>) - הוא פילוסופיה המתמקדת בהפחתת הפסולת - מקסימום ערך עבור הלקוח, במינימום משאבים. פיתוח תוכנה רזה יכול לשמש בכל פרויקט על ידי יישום שבעה עקרונות: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ביטול בזבוז</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הגברת למידה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קבלת החלטות מאוחרת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מסירה מהירה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צוותים מוסמכים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יושרה מובנית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מבט על התמונה המלאה</a:t>
            </a:r>
          </a:p>
        </p:txBody>
      </p:sp>
      <p:pic>
        <p:nvPicPr>
          <p:cNvPr id="4" name="Picture 3">
            <a:extLst>
              <a:ext uri="{FF2B5EF4-FFF2-40B4-BE49-F238E27FC236}">
                <a16:creationId xmlns:a16="http://schemas.microsoft.com/office/drawing/2014/main" id="{9C1AEE87-FD50-573B-848B-145BCEF22F55}"/>
              </a:ext>
            </a:extLst>
          </p:cNvPr>
          <p:cNvPicPr>
            <a:picLocks noChangeAspect="1"/>
          </p:cNvPicPr>
          <p:nvPr/>
        </p:nvPicPr>
        <p:blipFill>
          <a:blip r:embed="rId4"/>
          <a:srcRect/>
          <a:stretch/>
        </p:blipFill>
        <p:spPr>
          <a:xfrm>
            <a:off x="735652" y="2418709"/>
            <a:ext cx="4591747" cy="3408688"/>
          </a:xfrm>
          <a:prstGeom prst="rect">
            <a:avLst/>
          </a:prstGeom>
        </p:spPr>
      </p:pic>
    </p:spTree>
    <p:extLst>
      <p:ext uri="{BB962C8B-B14F-4D97-AF65-F5344CB8AC3E}">
        <p14:creationId xmlns:p14="http://schemas.microsoft.com/office/powerpoint/2010/main" val="3354342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XP - Extreme Programming</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צוותי </a:t>
            </a:r>
            <a:r>
              <a:rPr lang="en-US" sz="1200" dirty="0">
                <a:latin typeface="Arial" panose="020B0604020202020204" pitchFamily="34" charset="0"/>
                <a:cs typeface="Arial" panose="020B0604020202020204" pitchFamily="34" charset="0"/>
              </a:rPr>
              <a:t>XP</a:t>
            </a:r>
            <a:r>
              <a:rPr lang="he-IL" sz="1200" dirty="0">
                <a:latin typeface="Arial" panose="020B0604020202020204" pitchFamily="34" charset="0"/>
                <a:cs typeface="Arial" panose="020B0604020202020204" pitchFamily="34" charset="0"/>
              </a:rPr>
              <a:t> משתפים פעולה עם צוותים עסקיים ומתכנתים עמיתים על בסיס קבוע ומתחילים לבנות קוד מהיום הראשון. המיקוד הוא על עבודה "פנים אל פנים" ככל האפשר ובעזרת עזרים חזותיים אחרים.</a:t>
            </a:r>
          </a:p>
          <a:p>
            <a:pPr algn="r" rtl="1">
              <a:lnSpc>
                <a:spcPct val="150000"/>
              </a:lnSpc>
            </a:pPr>
            <a:r>
              <a:rPr lang="he-IL" sz="1200" dirty="0">
                <a:latin typeface="Arial" panose="020B0604020202020204" pitchFamily="34" charset="0"/>
                <a:cs typeface="Arial" panose="020B0604020202020204" pitchFamily="34" charset="0"/>
              </a:rPr>
              <a:t>מתכנתי </a:t>
            </a:r>
            <a:r>
              <a:rPr lang="en-US" sz="1200" dirty="0">
                <a:latin typeface="Arial" panose="020B0604020202020204" pitchFamily="34" charset="0"/>
                <a:cs typeface="Arial" panose="020B0604020202020204" pitchFamily="34" charset="0"/>
              </a:rPr>
              <a:t>XP</a:t>
            </a:r>
            <a:r>
              <a:rPr lang="he-IL" sz="1200" dirty="0">
                <a:latin typeface="Arial" panose="020B0604020202020204" pitchFamily="34" charset="0"/>
                <a:cs typeface="Arial" panose="020B0604020202020204" pitchFamily="34" charset="0"/>
              </a:rPr>
              <a:t> מפתחים ומקבלים משוב מהיום הראשון. המשוב מסייע לצוות לשפר ולייצר איכות עבודה טובה יותר.</a:t>
            </a:r>
          </a:p>
          <a:p>
            <a:pPr algn="r" rtl="1">
              <a:lnSpc>
                <a:spcPct val="150000"/>
              </a:lnSpc>
            </a:pPr>
            <a:r>
              <a:rPr lang="he-IL" sz="1200" dirty="0">
                <a:latin typeface="Arial" panose="020B0604020202020204" pitchFamily="34" charset="0"/>
                <a:cs typeface="Arial" panose="020B0604020202020204" pitchFamily="34" charset="0"/>
              </a:rPr>
              <a:t>עבודת צוות - שיתוף דעות, למידה וצמיחה, הערכה הדדית.</a:t>
            </a:r>
          </a:p>
        </p:txBody>
      </p:sp>
      <p:pic>
        <p:nvPicPr>
          <p:cNvPr id="4" name="Picture 3">
            <a:extLst>
              <a:ext uri="{FF2B5EF4-FFF2-40B4-BE49-F238E27FC236}">
                <a16:creationId xmlns:a16="http://schemas.microsoft.com/office/drawing/2014/main" id="{9C1AEE87-FD50-573B-848B-145BCEF22F55}"/>
              </a:ext>
            </a:extLst>
          </p:cNvPr>
          <p:cNvPicPr>
            <a:picLocks noChangeAspect="1"/>
          </p:cNvPicPr>
          <p:nvPr/>
        </p:nvPicPr>
        <p:blipFill>
          <a:blip r:embed="rId4"/>
          <a:srcRect/>
          <a:stretch/>
        </p:blipFill>
        <p:spPr>
          <a:xfrm>
            <a:off x="616010" y="2893796"/>
            <a:ext cx="4826226" cy="2584058"/>
          </a:xfrm>
          <a:prstGeom prst="rect">
            <a:avLst/>
          </a:prstGeom>
        </p:spPr>
      </p:pic>
    </p:spTree>
    <p:extLst>
      <p:ext uri="{BB962C8B-B14F-4D97-AF65-F5344CB8AC3E}">
        <p14:creationId xmlns:p14="http://schemas.microsoft.com/office/powerpoint/2010/main" val="1611254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p>
          <a:p>
            <a:pPr algn="r" rtl="1">
              <a:lnSpc>
                <a:spcPct val="150000"/>
              </a:lnSpc>
            </a:pPr>
            <a:r>
              <a:rPr lang="he-IL" sz="1200" dirty="0">
                <a:latin typeface="Arial" panose="020B0604020202020204" pitchFamily="34" charset="0"/>
                <a:cs typeface="Arial" panose="020B0604020202020204" pitchFamily="34" charset="0"/>
              </a:rPr>
              <a:t>נתמקד ונעמיק בשיטת סקראם כדוגמא ליישום מודל אג'ייל.</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Scrum Team</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צוות המורכב ממספר אנשים בעלי ידע ויכולות טכנולוגיות. הצוות כולל: מפתחים, בודקים, אנשים באתר, אנשי תמיכה, מנהל מוצר, סקראם מאסטר ואנליסט עסקי.</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Sprint</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 מסגרת זמן (2-4 שבועות בד"כ) בה יש להשלים את העבודה למסירה ללקוח.</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User Story</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הדרישה או התכונה ליישום נכתבת כסיפור מנקודת מבט המשתמש. ב-</a:t>
            </a:r>
            <a:r>
              <a:rPr lang="en-US" sz="1200" dirty="0">
                <a:latin typeface="Arial" panose="020B0604020202020204" pitchFamily="34" charset="0"/>
                <a:cs typeface="Arial" panose="020B0604020202020204" pitchFamily="34" charset="0"/>
              </a:rPr>
              <a:t>Scrum</a:t>
            </a:r>
            <a:r>
              <a:rPr lang="he-IL" sz="1200" dirty="0">
                <a:latin typeface="Arial" panose="020B0604020202020204" pitchFamily="34" charset="0"/>
                <a:cs typeface="Arial" panose="020B0604020202020204" pitchFamily="34" charset="0"/>
              </a:rPr>
              <a:t> אין מסמכי דרישות ענק, אלא דרישות המוגדרות בסעיף אחד ובפורמט קבוע: בתור </a:t>
            </a:r>
            <a:r>
              <a:rPr lang="he-IL" sz="1200" i="1" dirty="0">
                <a:latin typeface="Arial" panose="020B0604020202020204" pitchFamily="34" charset="0"/>
                <a:cs typeface="Arial" panose="020B0604020202020204" pitchFamily="34" charset="0"/>
              </a:rPr>
              <a:t>תפקיד</a:t>
            </a:r>
            <a:r>
              <a:rPr lang="he-IL" sz="1200" dirty="0">
                <a:latin typeface="Arial" panose="020B0604020202020204" pitchFamily="34" charset="0"/>
                <a:cs typeface="Arial" panose="020B0604020202020204" pitchFamily="34" charset="0"/>
              </a:rPr>
              <a:t> אני רוצה </a:t>
            </a:r>
            <a:r>
              <a:rPr lang="he-IL" sz="1200" i="1" dirty="0">
                <a:latin typeface="Arial" panose="020B0604020202020204" pitchFamily="34" charset="0"/>
                <a:cs typeface="Arial" panose="020B0604020202020204" pitchFamily="34" charset="0"/>
              </a:rPr>
              <a:t>תכונה</a:t>
            </a:r>
            <a:r>
              <a:rPr lang="he-IL" sz="1200" dirty="0">
                <a:latin typeface="Arial" panose="020B0604020202020204" pitchFamily="34" charset="0"/>
                <a:cs typeface="Arial" panose="020B0604020202020204" pitchFamily="34" charset="0"/>
              </a:rPr>
              <a:t> כך שאוכל </a:t>
            </a:r>
            <a:r>
              <a:rPr lang="he-IL" sz="1200" i="1" dirty="0">
                <a:latin typeface="Arial" panose="020B0604020202020204" pitchFamily="34" charset="0"/>
                <a:cs typeface="Arial" panose="020B0604020202020204" pitchFamily="34" charset="0"/>
              </a:rPr>
              <a:t>סיבה</a:t>
            </a:r>
            <a:r>
              <a:rPr lang="he-IL" sz="1200" dirty="0">
                <a:latin typeface="Arial" panose="020B0604020202020204" pitchFamily="34" charset="0"/>
                <a:cs typeface="Arial" panose="020B0604020202020204" pitchFamily="34" charset="0"/>
              </a:rPr>
              <a:t>. דוגמא: בתור </a:t>
            </a:r>
            <a:r>
              <a:rPr lang="he-IL" sz="1200" i="1" dirty="0">
                <a:latin typeface="Arial" panose="020B0604020202020204" pitchFamily="34" charset="0"/>
                <a:cs typeface="Arial" panose="020B0604020202020204" pitchFamily="34" charset="0"/>
              </a:rPr>
              <a:t>משתמש לא רשום</a:t>
            </a:r>
            <a:r>
              <a:rPr lang="he-IL" sz="1200" dirty="0">
                <a:latin typeface="Arial" panose="020B0604020202020204" pitchFamily="34" charset="0"/>
                <a:cs typeface="Arial" panose="020B0604020202020204" pitchFamily="34" charset="0"/>
              </a:rPr>
              <a:t> אני רוצה </a:t>
            </a:r>
            <a:r>
              <a:rPr lang="he-IL" sz="1200" i="1" dirty="0">
                <a:latin typeface="Arial" panose="020B0604020202020204" pitchFamily="34" charset="0"/>
                <a:cs typeface="Arial" panose="020B0604020202020204" pitchFamily="34" charset="0"/>
              </a:rPr>
              <a:t>להירשם דרך מסך ראשי</a:t>
            </a:r>
            <a:r>
              <a:rPr lang="he-IL" sz="1200" dirty="0">
                <a:latin typeface="Arial" panose="020B0604020202020204" pitchFamily="34" charset="0"/>
                <a:cs typeface="Arial" panose="020B0604020202020204" pitchFamily="34" charset="0"/>
              </a:rPr>
              <a:t> כך שאוכל </a:t>
            </a:r>
            <a:r>
              <a:rPr lang="he-IL" sz="1200" i="1" dirty="0">
                <a:latin typeface="Arial" panose="020B0604020202020204" pitchFamily="34" charset="0"/>
                <a:cs typeface="Arial" panose="020B0604020202020204" pitchFamily="34" charset="0"/>
              </a:rPr>
              <a:t>להכנס למערכת</a:t>
            </a:r>
            <a:r>
              <a:rPr lang="he-IL" sz="1200" dirty="0">
                <a:latin typeface="Arial" panose="020B0604020202020204" pitchFamily="34" charset="0"/>
                <a:cs typeface="Arial" panose="020B0604020202020204" pitchFamily="34" charset="0"/>
              </a:rPr>
              <a:t>.</a:t>
            </a:r>
          </a:p>
        </p:txBody>
      </p:sp>
      <p:pic>
        <p:nvPicPr>
          <p:cNvPr id="2" name="Picture 1">
            <a:extLst>
              <a:ext uri="{FF2B5EF4-FFF2-40B4-BE49-F238E27FC236}">
                <a16:creationId xmlns:a16="http://schemas.microsoft.com/office/drawing/2014/main" id="{56DB3F08-B098-8806-CA52-AA03B8A94EE1}"/>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2717738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p>
          <a:p>
            <a:pPr algn="r" rtl="1">
              <a:lnSpc>
                <a:spcPct val="150000"/>
              </a:lnSpc>
            </a:pPr>
            <a:r>
              <a:rPr lang="en-US" sz="1200" b="1" dirty="0">
                <a:latin typeface="Arial" panose="020B0604020202020204" pitchFamily="34" charset="0"/>
                <a:cs typeface="Arial" panose="020B0604020202020204" pitchFamily="34" charset="0"/>
              </a:rPr>
              <a:t>Epics</a:t>
            </a:r>
            <a:r>
              <a:rPr lang="he-IL" sz="1200" dirty="0">
                <a:latin typeface="Arial" panose="020B0604020202020204" pitchFamily="34" charset="0"/>
                <a:cs typeface="Arial" panose="020B0604020202020204" pitchFamily="34" charset="0"/>
              </a:rPr>
              <a:t> - דרישה שצריך לפרק כדי להתחיל לעבוד עליה. סיפורי משתמש יגזרו מתוך ה-</a:t>
            </a:r>
            <a:r>
              <a:rPr lang="en-US" sz="1200" dirty="0">
                <a:latin typeface="Arial" panose="020B0604020202020204" pitchFamily="34" charset="0"/>
                <a:cs typeface="Arial" panose="020B0604020202020204" pitchFamily="34" charset="0"/>
              </a:rPr>
              <a:t>Epics</a:t>
            </a:r>
            <a:r>
              <a:rPr lang="he-IL" sz="1200" dirty="0">
                <a:latin typeface="Arial" panose="020B0604020202020204" pitchFamily="34" charset="0"/>
                <a:cs typeface="Arial" panose="020B0604020202020204" pitchFamily="34" charset="0"/>
              </a:rPr>
              <a:t>. דוגמא: ה-</a:t>
            </a:r>
            <a:r>
              <a:rPr lang="en-US" sz="1200" dirty="0">
                <a:latin typeface="Arial" panose="020B0604020202020204" pitchFamily="34" charset="0"/>
                <a:cs typeface="Arial" panose="020B0604020202020204" pitchFamily="34" charset="0"/>
              </a:rPr>
              <a:t>Epic</a:t>
            </a:r>
            <a:r>
              <a:rPr lang="he-IL" sz="1200" dirty="0">
                <a:latin typeface="Arial" panose="020B0604020202020204" pitchFamily="34" charset="0"/>
                <a:cs typeface="Arial" panose="020B0604020202020204" pitchFamily="34" charset="0"/>
              </a:rPr>
              <a:t> הוא כמו תכנית החופשה של שנה הבאה .שבה מצהירים על הרצון לצאת לחופשה בשנה הבאה, הפרטים: איפה, מתי, עם מי, לא מוגדרים בשלב זה. כשרוצים לממש את החופשה - יוצרים את הפרטים: סיפורי המשתמש.</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Product Backlog</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רשימה הדרישות (</a:t>
            </a:r>
            <a:r>
              <a:rPr lang="en-US" sz="1200" dirty="0">
                <a:latin typeface="Arial" panose="020B0604020202020204" pitchFamily="34" charset="0"/>
                <a:cs typeface="Arial" panose="020B0604020202020204" pitchFamily="34" charset="0"/>
              </a:rPr>
              <a:t>Epics</a:t>
            </a:r>
            <a:r>
              <a:rPr lang="he-IL" sz="1200" dirty="0">
                <a:latin typeface="Arial" panose="020B0604020202020204" pitchFamily="34" charset="0"/>
                <a:cs typeface="Arial" panose="020B0604020202020204" pitchFamily="34" charset="0"/>
              </a:rPr>
              <a:t>) של המוצר ממנה יגזרו סיפורי המשתמש. מנהל המוצר מתעדף אותם ליישום עתידי על פי ניהול סיכונים וצרכים עסקיים.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Sprint Backlog</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הדרישות שנבחרו לביצוע מתוך צבר הדרישות לספרינט הנוכחי. צוות </a:t>
            </a:r>
            <a:r>
              <a:rPr lang="en-US" sz="1200" dirty="0">
                <a:latin typeface="Arial" panose="020B0604020202020204" pitchFamily="34" charset="0"/>
                <a:cs typeface="Arial" panose="020B0604020202020204" pitchFamily="34" charset="0"/>
              </a:rPr>
              <a:t>Scrum</a:t>
            </a:r>
            <a:r>
              <a:rPr lang="he-IL" sz="1200" dirty="0">
                <a:latin typeface="Arial" panose="020B0604020202020204" pitchFamily="34" charset="0"/>
                <a:cs typeface="Arial" panose="020B0604020202020204" pitchFamily="34" charset="0"/>
              </a:rPr>
              <a:t> מנהל סיעור מוחות וגוזר את סיפורי המשתמש מתוך הצבר למימוש בספרינט הנוכחי.</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2071427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p>
          <a:p>
            <a:pPr algn="r" rtl="1">
              <a:lnSpc>
                <a:spcPct val="150000"/>
              </a:lnSpc>
            </a:pPr>
            <a:r>
              <a:rPr lang="en-US" sz="1200" b="1" dirty="0">
                <a:latin typeface="Arial" panose="020B0604020202020204" pitchFamily="34" charset="0"/>
                <a:cs typeface="Arial" panose="020B0604020202020204" pitchFamily="34" charset="0"/>
              </a:rPr>
              <a:t>Story Point</a:t>
            </a:r>
            <a:r>
              <a:rPr lang="he-IL" sz="1200" dirty="0">
                <a:latin typeface="Arial" panose="020B0604020202020204" pitchFamily="34" charset="0"/>
                <a:cs typeface="Arial" panose="020B0604020202020204" pitchFamily="34" charset="0"/>
              </a:rPr>
              <a:t> - נקודות סיפור הן אינדיקציה כמותית למורכבות סיפור המשתמש. אומדן העבודה לסיפור משתמש נקבע בהתבסס על נקודת הסיפור. נקודת סיפור היא יחסית ולא מוחלטת. כדי לוודא שהערכתנו </a:t>
            </a:r>
          </a:p>
          <a:p>
            <a:pPr algn="r" rtl="1">
              <a:lnSpc>
                <a:spcPct val="150000"/>
              </a:lnSpc>
            </a:pPr>
            <a:r>
              <a:rPr lang="he-IL" sz="1200" dirty="0">
                <a:latin typeface="Arial" panose="020B0604020202020204" pitchFamily="34" charset="0"/>
                <a:cs typeface="Arial" panose="020B0604020202020204" pitchFamily="34" charset="0"/>
              </a:rPr>
              <a:t>והמאמצים שלנו נכונים, חשוב לבדוק שסיפורי המשתמשים אינם גדולים. כל סיפור משתמש מוקצה לנקודת סיפור המבוססת על סדרת פיבונאצ'י (1, 1, 2, 3, 5, 8, 13). ככל שהסיפור של המשתמש קטן יותר, כך יהיה מדויק יותר. ככל שהמספר גבוה יותר סיפור המשתמש מורכב יותר.</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Burn down chart</a:t>
            </a:r>
            <a:r>
              <a:rPr lang="he-IL" sz="1200" dirty="0">
                <a:latin typeface="Arial" panose="020B0604020202020204" pitchFamily="34" charset="0"/>
                <a:cs typeface="Arial" panose="020B0604020202020204" pitchFamily="34" charset="0"/>
              </a:rPr>
              <a:t> - תרשים ה-</a:t>
            </a:r>
            <a:r>
              <a:rPr lang="en-US" sz="1200" dirty="0">
                <a:latin typeface="Arial" panose="020B0604020202020204" pitchFamily="34" charset="0"/>
                <a:cs typeface="Arial" panose="020B0604020202020204" pitchFamily="34" charset="0"/>
              </a:rPr>
              <a:t>Burn down</a:t>
            </a:r>
            <a:r>
              <a:rPr lang="he-IL" sz="1200" dirty="0">
                <a:latin typeface="Arial" panose="020B0604020202020204" pitchFamily="34" charset="0"/>
                <a:cs typeface="Arial" panose="020B0604020202020204" pitchFamily="34" charset="0"/>
              </a:rPr>
              <a:t> - הוא גרף אשר מראה את המאמץ בפועל של משימות. ממחיש באופן ויזואלי את קצב ההתקדמות של הפרויקט. באמצעות גרף זה ניתן לעקוב אחרי התקדמות הספרינטים - מהגרף ניתן לגזור הערכת זמנים לסיום הפרויקט. מנהל המוצר יכול באמצעות גרף זה להעריך את כמות העבודה שנותרה להשלמת הפרויקט/המוצר כולו שכן הגרף מספק מידע על ספרינטים שבוצעו עד כה.</a:t>
            </a:r>
          </a:p>
          <a:p>
            <a:pPr algn="r" rtl="1">
              <a:lnSpc>
                <a:spcPct val="150000"/>
              </a:lnSpc>
            </a:pPr>
            <a:endParaRPr lang="he-IL" sz="12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3120052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900" b="1" dirty="0">
                <a:solidFill>
                  <a:srgbClr val="92D050"/>
                </a:solidFill>
                <a:latin typeface="Arial" panose="020B0604020202020204" pitchFamily="34" charset="0"/>
                <a:cs typeface="Arial" panose="020B0604020202020204" pitchFamily="34" charset="0"/>
              </a:rPr>
              <a:t>Scrum</a:t>
            </a:r>
          </a:p>
          <a:p>
            <a:pPr algn="r" rtl="1">
              <a:lnSpc>
                <a:spcPct val="150000"/>
              </a:lnSpc>
            </a:pPr>
            <a:r>
              <a:rPr lang="en-US" sz="1200" b="1" dirty="0">
                <a:latin typeface="Arial" panose="020B0604020202020204" pitchFamily="34" charset="0"/>
                <a:cs typeface="Arial" panose="020B0604020202020204" pitchFamily="34" charset="0"/>
              </a:rPr>
              <a:t>Product Owner</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מנהל/בעל מוצר: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מוביל היישום שיש לפתח</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האדם המייצג את צד הלקוח</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הסמכות הסופית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צריך להיות זמין עבור הצוות</a:t>
            </a: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Scrum Master</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סקראם מאסטר: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מנחה צוות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מוודא כי הצוות הוא פרודוקטיבי</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פותר בעיות ומכשולים עבור הצוות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מתווך בין בעל המוצר לבין הצוות</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1792928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Scrum Team</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 צוות סקראם: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צוות קטן 5-9 אנשים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מפתחים ובודקים בכל צוות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בעלי מיומנויות נדרשות, על פי הדרישות</a:t>
            </a: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בעלי עניין מעורבים</a:t>
            </a:r>
            <a:r>
              <a:rPr lang="he-IL" sz="1200" dirty="0">
                <a:latin typeface="Arial" panose="020B0604020202020204" pitchFamily="34" charset="0"/>
                <a:cs typeface="Arial" panose="020B0604020202020204" pitchFamily="34" charset="0"/>
              </a:rPr>
              <a:t>. בעלי עניין מעורבים, אינם חלק מתהליך הפיתוח. מעורבותם חשובה לשלמות התהליך, לספק משוב שיתרום לסקירה עבור ספרינט שהסתיים ותכנון עבור הספרינט הבא:</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משתמשים - בעלי חשיבות גבוהה כמעורבים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בעלי עניין - מאפשרים את קיום התהליך אך לא חלק ממנו. לדוגמא: מנהלים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יועצים מומחים - מספקים מומחיות על פי דרישה. לדוגמא: אנשי </a:t>
            </a:r>
            <a:r>
              <a:rPr lang="en-US" sz="1200" dirty="0">
                <a:latin typeface="Arial" panose="020B0604020202020204" pitchFamily="34" charset="0"/>
                <a:cs typeface="Arial" panose="020B0604020202020204" pitchFamily="34" charset="0"/>
              </a:rPr>
              <a:t>DB</a:t>
            </a:r>
            <a:r>
              <a:rPr lang="he-IL" sz="1200" dirty="0">
                <a:latin typeface="Arial" panose="020B0604020202020204" pitchFamily="34" charset="0"/>
                <a:cs typeface="Arial" panose="020B0604020202020204" pitchFamily="34" charset="0"/>
              </a:rPr>
              <a:t>, אנשי אבטחת מידע וכד'.</a:t>
            </a: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3516262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Agile</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Scrum</a:t>
            </a:r>
            <a:endParaRPr lang="en-US"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עבור כל ספרינט מתקיים התהליך הבא</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מפגש תכנון - </a:t>
            </a:r>
            <a:r>
              <a:rPr lang="en-US" sz="1200" dirty="0">
                <a:latin typeface="Arial" panose="020B0604020202020204" pitchFamily="34" charset="0"/>
                <a:cs typeface="Arial" panose="020B0604020202020204" pitchFamily="34" charset="0"/>
              </a:rPr>
              <a:t>Planning meeting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ביצוע משימות הספרינט - </a:t>
            </a:r>
            <a:r>
              <a:rPr lang="en-US" sz="1200" dirty="0">
                <a:latin typeface="Arial" panose="020B0604020202020204" pitchFamily="34" charset="0"/>
                <a:cs typeface="Arial" panose="020B0604020202020204" pitchFamily="34" charset="0"/>
              </a:rPr>
              <a:t>Execution of Sprint Tasks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פגישה יומית - </a:t>
            </a:r>
            <a:r>
              <a:rPr lang="en-US" sz="1200" dirty="0">
                <a:latin typeface="Arial" panose="020B0604020202020204" pitchFamily="34" charset="0"/>
                <a:cs typeface="Arial" panose="020B0604020202020204" pitchFamily="34" charset="0"/>
              </a:rPr>
              <a:t>Daily Standup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פגישת בקרה - </a:t>
            </a:r>
            <a:r>
              <a:rPr lang="en-US" sz="1200" dirty="0">
                <a:latin typeface="Arial" panose="020B0604020202020204" pitchFamily="34" charset="0"/>
                <a:cs typeface="Arial" panose="020B0604020202020204" pitchFamily="34" charset="0"/>
              </a:rPr>
              <a:t>Review Meeting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רטרוספקטיבה - </a:t>
            </a:r>
            <a:r>
              <a:rPr lang="en-US" sz="1200" dirty="0">
                <a:latin typeface="Arial" panose="020B0604020202020204" pitchFamily="34" charset="0"/>
                <a:cs typeface="Arial" panose="020B0604020202020204" pitchFamily="34" charset="0"/>
              </a:rPr>
              <a:t>Retrospective </a:t>
            </a:r>
            <a:endParaRPr lang="he-IL" sz="12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C4C0250-8B95-97EE-57E7-D6CFC5A51900}"/>
              </a:ext>
            </a:extLst>
          </p:cNvPr>
          <p:cNvPicPr>
            <a:picLocks noChangeAspect="1"/>
          </p:cNvPicPr>
          <p:nvPr/>
        </p:nvPicPr>
        <p:blipFill>
          <a:blip r:embed="rId4"/>
          <a:srcRect/>
          <a:stretch/>
        </p:blipFill>
        <p:spPr>
          <a:xfrm>
            <a:off x="303668" y="2369331"/>
            <a:ext cx="5214922" cy="3503776"/>
          </a:xfrm>
          <a:prstGeom prst="rect">
            <a:avLst/>
          </a:prstGeom>
        </p:spPr>
      </p:pic>
    </p:spTree>
    <p:extLst>
      <p:ext uri="{BB962C8B-B14F-4D97-AF65-F5344CB8AC3E}">
        <p14:creationId xmlns:p14="http://schemas.microsoft.com/office/powerpoint/2010/main" val="3430542922"/>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4272</TotalTime>
  <Words>1020</Words>
  <Application>Microsoft Office PowerPoint</Application>
  <PresentationFormat>מסך רחב</PresentationFormat>
  <Paragraphs>118</Paragraphs>
  <Slides>15</Slides>
  <Notes>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15</vt:i4>
      </vt:variant>
    </vt:vector>
  </HeadingPairs>
  <TitlesOfParts>
    <vt:vector size="23" baseType="lpstr">
      <vt:lpstr>Arial</vt:lpstr>
      <vt:lpstr>Calibri</vt:lpstr>
      <vt:lpstr>Calibri Light</vt:lpstr>
      <vt:lpstr>Sagona ExtraLight</vt:lpstr>
      <vt:lpstr>Speak Pro</vt:lpstr>
      <vt:lpstr>Times New Roman</vt:lpstr>
      <vt:lpstr>Wingdings</vt:lpstr>
      <vt:lpstr>Office Theme</vt:lpstr>
      <vt:lpstr>QA בודק תוכנה</vt:lpstr>
      <vt:lpstr>Agile</vt:lpstr>
      <vt:lpstr>Agile</vt:lpstr>
      <vt:lpstr>Agile</vt:lpstr>
      <vt:lpstr>Agile</vt:lpstr>
      <vt:lpstr>Agile</vt:lpstr>
      <vt:lpstr>Agile</vt:lpstr>
      <vt:lpstr>Agile</vt:lpstr>
      <vt:lpstr>Agile</vt:lpstr>
      <vt:lpstr>Agile</vt:lpstr>
      <vt:lpstr>Agile</vt:lpstr>
      <vt:lpstr>Agile</vt:lpstr>
      <vt:lpstr>Agile</vt:lpstr>
      <vt:lpstr>Agile</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1</cp:lastModifiedBy>
  <cp:revision>28</cp:revision>
  <dcterms:created xsi:type="dcterms:W3CDTF">2022-03-07T11:44:47Z</dcterms:created>
  <dcterms:modified xsi:type="dcterms:W3CDTF">2023-04-19T15:48:51Z</dcterms:modified>
</cp:coreProperties>
</file>